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73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B856BB-72DD-4026-9329-A506615AB0D6}" type="datetimeFigureOut">
              <a:rPr lang="ru-RU" smtClean="0"/>
              <a:t>17.12.2025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554441-F1DD-4816-A4EE-7894273DA3BA}" type="slidenum">
              <a:rPr lang="ru-RU" smtClean="0"/>
              <a:t>‹#›</a:t>
            </a:fld>
            <a:endParaRPr lang="ru-RU"/>
          </a:p>
        </p:txBody>
      </p:sp>
    </p:spTree>
    <p:extLst>
      <p:ext uri="{BB962C8B-B14F-4D97-AF65-F5344CB8AC3E}">
        <p14:creationId xmlns:p14="http://schemas.microsoft.com/office/powerpoint/2010/main" val="3881732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7554441-F1DD-4816-A4EE-7894273DA3BA}" type="slidenum">
              <a:rPr lang="ru-RU" smtClean="0"/>
              <a:t>2</a:t>
            </a:fld>
            <a:endParaRPr lang="ru-RU"/>
          </a:p>
        </p:txBody>
      </p:sp>
    </p:spTree>
    <p:extLst>
      <p:ext uri="{BB962C8B-B14F-4D97-AF65-F5344CB8AC3E}">
        <p14:creationId xmlns:p14="http://schemas.microsoft.com/office/powerpoint/2010/main" val="2833078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7554441-F1DD-4816-A4EE-7894273DA3BA}" type="slidenum">
              <a:rPr lang="ru-RU" smtClean="0"/>
              <a:t>7</a:t>
            </a:fld>
            <a:endParaRPr lang="ru-RU"/>
          </a:p>
        </p:txBody>
      </p:sp>
    </p:spTree>
    <p:extLst>
      <p:ext uri="{BB962C8B-B14F-4D97-AF65-F5344CB8AC3E}">
        <p14:creationId xmlns:p14="http://schemas.microsoft.com/office/powerpoint/2010/main" val="3199112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7554441-F1DD-4816-A4EE-7894273DA3BA}" type="slidenum">
              <a:rPr lang="ru-RU" smtClean="0"/>
              <a:t>10</a:t>
            </a:fld>
            <a:endParaRPr lang="ru-RU"/>
          </a:p>
        </p:txBody>
      </p:sp>
    </p:spTree>
    <p:extLst>
      <p:ext uri="{BB962C8B-B14F-4D97-AF65-F5344CB8AC3E}">
        <p14:creationId xmlns:p14="http://schemas.microsoft.com/office/powerpoint/2010/main" val="388262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17.12.2025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17.12.2025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17.12.2025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17.12.2025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17.12.2025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17.12.2025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17.12.2025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17.12.2025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17.12.2025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17.12.2025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17.12.2025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17.12.2025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zoozel.ru/gallery/images/180731_ramka-leto-de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689610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ctrTitle"/>
          </p:nvPr>
        </p:nvSpPr>
        <p:spPr>
          <a:xfrm>
            <a:off x="1043608" y="15789"/>
            <a:ext cx="7414592" cy="1541003"/>
          </a:xfrm>
        </p:spPr>
        <p:txBody>
          <a:bodyPr>
            <a:normAutofit fontScale="90000"/>
          </a:bodyPr>
          <a:lstStyle/>
          <a:p>
            <a:r>
              <a:rPr lang="ru-RU" sz="3600" b="1" i="1" dirty="0">
                <a:latin typeface="Times New Roman" pitchFamily="18" charset="0"/>
                <a:cs typeface="Times New Roman" pitchFamily="18" charset="0"/>
              </a:rPr>
              <a:t>РАЗВИТИЕ </a:t>
            </a:r>
            <a:br>
              <a:rPr lang="ru-RU" sz="3600" b="1" i="1" dirty="0">
                <a:latin typeface="Times New Roman" pitchFamily="18" charset="0"/>
                <a:cs typeface="Times New Roman" pitchFamily="18" charset="0"/>
              </a:rPr>
            </a:br>
            <a:r>
              <a:rPr lang="ru-RU" sz="3600" b="1" i="1" dirty="0">
                <a:latin typeface="Times New Roman" pitchFamily="18" charset="0"/>
                <a:cs typeface="Times New Roman" pitchFamily="18" charset="0"/>
              </a:rPr>
              <a:t>РЕЧЕВОГО ДЫХАНИЯ </a:t>
            </a:r>
            <a:br>
              <a:rPr lang="ru-RU" sz="3600" b="1" i="1" dirty="0">
                <a:latin typeface="Times New Roman" pitchFamily="18" charset="0"/>
                <a:cs typeface="Times New Roman" pitchFamily="18" charset="0"/>
              </a:rPr>
            </a:br>
            <a:r>
              <a:rPr lang="ru-RU" sz="3600" b="1" i="1" dirty="0">
                <a:latin typeface="Times New Roman" pitchFamily="18" charset="0"/>
                <a:cs typeface="Times New Roman" pitchFamily="18" charset="0"/>
              </a:rPr>
              <a:t>У ДЕТЕЙ ДОШКОЛЬНОГО ВОЗРАСТА</a:t>
            </a:r>
          </a:p>
        </p:txBody>
      </p:sp>
      <p:pic>
        <p:nvPicPr>
          <p:cNvPr id="1028" name="Picture 4" descr="https://st.depositphotos.com/2250105/2393/i/950/depositphotos_23939147-stock-photo-adorable-blond-little-girl-blow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4552" y="1591509"/>
            <a:ext cx="4464496" cy="2976331"/>
          </a:xfrm>
          <a:prstGeom prst="rect">
            <a:avLst/>
          </a:prstGeom>
          <a:noFill/>
          <a:extLst>
            <a:ext uri="{909E8E84-426E-40DD-AFC4-6F175D3DCCD1}">
              <a14:hiddenFill xmlns:a14="http://schemas.microsoft.com/office/drawing/2010/main">
                <a:solidFill>
                  <a:srgbClr val="FFFFFF"/>
                </a:solidFill>
              </a14:hiddenFill>
            </a:ext>
          </a:extLst>
        </p:spPr>
      </p:pic>
      <p:sp>
        <p:nvSpPr>
          <p:cNvPr id="6" name="Подзаголовок 2">
            <a:extLst>
              <a:ext uri="{FF2B5EF4-FFF2-40B4-BE49-F238E27FC236}">
                <a16:creationId xmlns:a16="http://schemas.microsoft.com/office/drawing/2014/main" id="{C3A05FE4-540A-4CFF-8B7F-16E054227E4E}"/>
              </a:ext>
            </a:extLst>
          </p:cNvPr>
          <p:cNvSpPr>
            <a:spLocks noGrp="1"/>
          </p:cNvSpPr>
          <p:nvPr>
            <p:ph type="subTitle" idx="1"/>
          </p:nvPr>
        </p:nvSpPr>
        <p:spPr>
          <a:xfrm>
            <a:off x="755576" y="4725144"/>
            <a:ext cx="8136904" cy="1752600"/>
          </a:xfrm>
        </p:spPr>
        <p:txBody>
          <a:bodyPr>
            <a:noAutofit/>
          </a:bodyPr>
          <a:lstStyle/>
          <a:p>
            <a:r>
              <a:rPr lang="ru-RU" sz="1800" b="1" dirty="0" err="1">
                <a:solidFill>
                  <a:schemeClr val="tx1"/>
                </a:solidFill>
              </a:rPr>
              <a:t>Ничепорчук</a:t>
            </a:r>
            <a:r>
              <a:rPr lang="ru-RU" sz="1800" b="1" dirty="0">
                <a:solidFill>
                  <a:schemeClr val="tx1"/>
                </a:solidFill>
              </a:rPr>
              <a:t> Татьяна Петровна</a:t>
            </a:r>
            <a:r>
              <a:rPr lang="ru-RU" sz="1800" b="1">
                <a:solidFill>
                  <a:schemeClr val="tx1"/>
                </a:solidFill>
              </a:rPr>
              <a:t>, учитель-логопед</a:t>
            </a:r>
            <a:endParaRPr lang="ru-RU" sz="1800" b="1" dirty="0">
              <a:solidFill>
                <a:schemeClr val="tx1"/>
              </a:solidFill>
            </a:endParaRPr>
          </a:p>
          <a:p>
            <a:r>
              <a:rPr lang="ru-RU" sz="1800" b="1" dirty="0">
                <a:solidFill>
                  <a:schemeClr val="tx1"/>
                </a:solidFill>
              </a:rPr>
              <a:t>МОУ «Детский сад № 279 Красноармейс</a:t>
            </a:r>
            <a:r>
              <a:rPr lang="ru-RU" sz="1800" b="1" dirty="0">
                <a:solidFill>
                  <a:srgbClr val="002060"/>
                </a:solidFill>
              </a:rPr>
              <a:t>кого района Волгограда»</a:t>
            </a:r>
          </a:p>
        </p:txBody>
      </p:sp>
    </p:spTree>
    <p:extLst>
      <p:ext uri="{BB962C8B-B14F-4D97-AF65-F5344CB8AC3E}">
        <p14:creationId xmlns:p14="http://schemas.microsoft.com/office/powerpoint/2010/main" val="4030617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zoozel.ru/gallery/images/180731_ramka-leto-det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1"/>
            <a:ext cx="9753600" cy="689610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lstStyle/>
          <a:p>
            <a:r>
              <a:rPr lang="ru-RU" b="1" dirty="0">
                <a:latin typeface="Times New Roman" pitchFamily="18" charset="0"/>
                <a:cs typeface="Times New Roman" pitchFamily="18" charset="0"/>
              </a:rPr>
              <a:t>Речевое дыхание</a:t>
            </a:r>
          </a:p>
        </p:txBody>
      </p:sp>
      <p:sp>
        <p:nvSpPr>
          <p:cNvPr id="3" name="Объект 2"/>
          <p:cNvSpPr>
            <a:spLocks noGrp="1"/>
          </p:cNvSpPr>
          <p:nvPr>
            <p:ph idx="1"/>
          </p:nvPr>
        </p:nvSpPr>
        <p:spPr>
          <a:xfrm>
            <a:off x="827584" y="1600200"/>
            <a:ext cx="7859216" cy="4525963"/>
          </a:xfrm>
        </p:spPr>
        <p:txBody>
          <a:bodyPr/>
          <a:lstStyle/>
          <a:p>
            <a:pPr marL="0" indent="0">
              <a:buNone/>
            </a:pPr>
            <a:r>
              <a:rPr lang="ru-RU" dirty="0">
                <a:latin typeface="Times New Roman" pitchFamily="18" charset="0"/>
                <a:cs typeface="Times New Roman" pitchFamily="18" charset="0"/>
              </a:rPr>
              <a:t>Правильное дыхание важно для развития речи, так как дыхательная система - это энергетическая база для речевой системы.</a:t>
            </a:r>
          </a:p>
          <a:p>
            <a:endParaRPr lang="ru-RU" dirty="0">
              <a:latin typeface="Times New Roman" pitchFamily="18" charset="0"/>
              <a:cs typeface="Times New Roman" pitchFamily="18" charset="0"/>
            </a:endParaRPr>
          </a:p>
        </p:txBody>
      </p:sp>
      <p:pic>
        <p:nvPicPr>
          <p:cNvPr id="2052" name="Picture 4" descr="https://samoulova-ozgdou20.edumsko.ru/uploads/4600/4501/section/625738/.thumbs/aehrobol-dlya-razvitiya-dykhaniya_1.jpg?15212328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7704" y="3200044"/>
            <a:ext cx="5705475" cy="3209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843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zoozel.ru/gallery/images/180731_ramka-leto-de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689610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0"/>
            <a:ext cx="8229600" cy="980728"/>
          </a:xfrm>
        </p:spPr>
        <p:txBody>
          <a:bodyPr/>
          <a:lstStyle/>
          <a:p>
            <a:r>
              <a:rPr lang="ru-RU" b="1" dirty="0">
                <a:latin typeface="Times New Roman" pitchFamily="18" charset="0"/>
                <a:cs typeface="Times New Roman" pitchFamily="18" charset="0"/>
              </a:rPr>
              <a:t>Речевое дыхание</a:t>
            </a:r>
          </a:p>
        </p:txBody>
      </p:sp>
      <p:sp>
        <p:nvSpPr>
          <p:cNvPr id="3" name="Объект 2"/>
          <p:cNvSpPr>
            <a:spLocks noGrp="1"/>
          </p:cNvSpPr>
          <p:nvPr>
            <p:ph idx="1"/>
          </p:nvPr>
        </p:nvSpPr>
        <p:spPr>
          <a:xfrm>
            <a:off x="179512" y="1124744"/>
            <a:ext cx="9433048" cy="5112568"/>
          </a:xfrm>
        </p:spPr>
        <p:txBody>
          <a:bodyPr>
            <a:normAutofit/>
          </a:bodyPr>
          <a:lstStyle/>
          <a:p>
            <a:pPr>
              <a:buFont typeface="Wingdings" pitchFamily="2" charset="2"/>
              <a:buChar char="ü"/>
            </a:pPr>
            <a:r>
              <a:rPr lang="ru-RU" dirty="0">
                <a:latin typeface="Times New Roman" pitchFamily="18" charset="0"/>
                <a:cs typeface="Times New Roman" pitchFamily="18" charset="0"/>
              </a:rPr>
              <a:t>Речевое дыхание в процессе речи отличается от обычного (физиологического) дыхания:</a:t>
            </a:r>
          </a:p>
          <a:p>
            <a:pPr lvl="2">
              <a:buFont typeface="Wingdings" pitchFamily="2" charset="2"/>
              <a:buChar char="ü"/>
            </a:pPr>
            <a:r>
              <a:rPr lang="ru-RU" sz="3200" dirty="0">
                <a:latin typeface="Times New Roman" pitchFamily="18" charset="0"/>
                <a:cs typeface="Times New Roman" pitchFamily="18" charset="0"/>
              </a:rPr>
              <a:t>более быстрым вдохом и замедленным выдохом;</a:t>
            </a:r>
          </a:p>
          <a:p>
            <a:pPr>
              <a:buFont typeface="Wingdings" pitchFamily="2" charset="2"/>
              <a:buChar char="ü"/>
            </a:pPr>
            <a:r>
              <a:rPr lang="ru-RU" dirty="0">
                <a:latin typeface="Times New Roman" pitchFamily="18" charset="0"/>
                <a:cs typeface="Times New Roman" pitchFamily="18" charset="0"/>
              </a:rPr>
              <a:t>значительным увеличением дыхательного объёма; </a:t>
            </a:r>
          </a:p>
          <a:p>
            <a:pPr>
              <a:buFont typeface="Wingdings" pitchFamily="2" charset="2"/>
              <a:buChar char="ü"/>
            </a:pPr>
            <a:r>
              <a:rPr lang="ru-RU" dirty="0">
                <a:latin typeface="Times New Roman" pitchFamily="18" charset="0"/>
                <a:cs typeface="Times New Roman" pitchFamily="18" charset="0"/>
              </a:rPr>
              <a:t>преимущественно ротовым типом дыхания;</a:t>
            </a:r>
          </a:p>
          <a:p>
            <a:pPr>
              <a:buFont typeface="Wingdings" pitchFamily="2" charset="2"/>
              <a:buChar char="ü"/>
            </a:pPr>
            <a:r>
              <a:rPr lang="ru-RU" dirty="0">
                <a:latin typeface="Times New Roman" pitchFamily="18" charset="0"/>
                <a:cs typeface="Times New Roman" pitchFamily="18" charset="0"/>
              </a:rPr>
              <a:t>максимальным расхождением голосовых складок на вдохе и сближением их почти до соприкосновения на выдохе.</a:t>
            </a:r>
          </a:p>
          <a:p>
            <a:endParaRPr lang="ru-RU" dirty="0"/>
          </a:p>
        </p:txBody>
      </p:sp>
    </p:spTree>
    <p:extLst>
      <p:ext uri="{BB962C8B-B14F-4D97-AF65-F5344CB8AC3E}">
        <p14:creationId xmlns:p14="http://schemas.microsoft.com/office/powerpoint/2010/main" val="602616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zoozel.ru/gallery/images/180731_ramka-leto-de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689610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116632"/>
            <a:ext cx="8229600" cy="1301006"/>
          </a:xfrm>
        </p:spPr>
        <p:txBody>
          <a:bodyPr/>
          <a:lstStyle/>
          <a:p>
            <a:r>
              <a:rPr lang="ru-RU" b="1" dirty="0">
                <a:latin typeface="Times New Roman" pitchFamily="18" charset="0"/>
                <a:cs typeface="Times New Roman" pitchFamily="18" charset="0"/>
              </a:rPr>
              <a:t>Развитие речевого дыхания</a:t>
            </a:r>
          </a:p>
        </p:txBody>
      </p:sp>
      <p:sp>
        <p:nvSpPr>
          <p:cNvPr id="3" name="Объект 2"/>
          <p:cNvSpPr>
            <a:spLocks noGrp="1"/>
          </p:cNvSpPr>
          <p:nvPr>
            <p:ph idx="1"/>
          </p:nvPr>
        </p:nvSpPr>
        <p:spPr>
          <a:xfrm>
            <a:off x="457200" y="1196752"/>
            <a:ext cx="8229600" cy="4929411"/>
          </a:xfrm>
        </p:spPr>
        <p:txBody>
          <a:bodyPr>
            <a:normAutofit/>
          </a:bodyPr>
          <a:lstStyle/>
          <a:p>
            <a:pPr marL="0" indent="0">
              <a:buNone/>
            </a:pPr>
            <a:r>
              <a:rPr lang="ru-RU" dirty="0">
                <a:latin typeface="Times New Roman" pitchFamily="18" charset="0"/>
                <a:cs typeface="Times New Roman" pitchFamily="18" charset="0"/>
              </a:rPr>
              <a:t>Источником образования звуков речи является воздушная струя, выходящая из легких через гортань, глотку, полость рта или носа наружу. Правильное речевое дыхание обеспечивает нормальное звукообразование, создает условия для поддержания нормальной громкости речи, четкого соблюдения пауз, сохранения плавности речи и интонационной выразительности</a:t>
            </a:r>
            <a:r>
              <a:rPr lang="ru-RU" dirty="0"/>
              <a:t>.</a:t>
            </a:r>
          </a:p>
        </p:txBody>
      </p:sp>
    </p:spTree>
    <p:extLst>
      <p:ext uri="{BB962C8B-B14F-4D97-AF65-F5344CB8AC3E}">
        <p14:creationId xmlns:p14="http://schemas.microsoft.com/office/powerpoint/2010/main" val="2301897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zoozel.ru/gallery/images/180731_ramka-leto-de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27" y="-38101"/>
            <a:ext cx="9753600" cy="689610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0" y="274638"/>
            <a:ext cx="9324528" cy="1143000"/>
          </a:xfrm>
        </p:spPr>
        <p:txBody>
          <a:bodyPr>
            <a:normAutofit/>
          </a:bodyPr>
          <a:lstStyle/>
          <a:p>
            <a:r>
              <a:rPr lang="ru-RU" sz="4000" b="1" dirty="0">
                <a:latin typeface="Times New Roman" pitchFamily="18" charset="0"/>
                <a:cs typeface="Times New Roman" pitchFamily="18" charset="0"/>
              </a:rPr>
              <a:t>Техника выполнения упражнений:</a:t>
            </a:r>
          </a:p>
        </p:txBody>
      </p:sp>
      <p:sp>
        <p:nvSpPr>
          <p:cNvPr id="3" name="Объект 2"/>
          <p:cNvSpPr>
            <a:spLocks noGrp="1"/>
          </p:cNvSpPr>
          <p:nvPr>
            <p:ph idx="1"/>
          </p:nvPr>
        </p:nvSpPr>
        <p:spPr/>
        <p:txBody>
          <a:bodyPr>
            <a:normAutofit fontScale="92500" lnSpcReduction="20000"/>
          </a:bodyPr>
          <a:lstStyle/>
          <a:p>
            <a:pPr>
              <a:buFont typeface="Wingdings" pitchFamily="2" charset="2"/>
              <a:buChar char="ü"/>
            </a:pPr>
            <a:r>
              <a:rPr lang="ru-RU" dirty="0">
                <a:latin typeface="Times New Roman" pitchFamily="18" charset="0"/>
                <a:cs typeface="Times New Roman" pitchFamily="18" charset="0"/>
              </a:rPr>
              <a:t>Воздух набирать через нос, выдох осуществляется ртом;</a:t>
            </a:r>
          </a:p>
          <a:p>
            <a:pPr>
              <a:buFont typeface="Wingdings" pitchFamily="2" charset="2"/>
              <a:buChar char="ü"/>
            </a:pPr>
            <a:r>
              <a:rPr lang="ru-RU" dirty="0">
                <a:latin typeface="Times New Roman" pitchFamily="18" charset="0"/>
                <a:cs typeface="Times New Roman" pitchFamily="18" charset="0"/>
              </a:rPr>
              <a:t>Выдох должен быть продолжительный и плавный;</a:t>
            </a:r>
          </a:p>
          <a:p>
            <a:pPr>
              <a:buFont typeface="Wingdings" pitchFamily="2" charset="2"/>
              <a:buChar char="ü"/>
            </a:pPr>
            <a:r>
              <a:rPr lang="ru-RU" dirty="0">
                <a:latin typeface="Times New Roman" pitchFamily="18" charset="0"/>
                <a:cs typeface="Times New Roman" pitchFamily="18" charset="0"/>
              </a:rPr>
              <a:t>Не поднимать плечи;</a:t>
            </a:r>
          </a:p>
          <a:p>
            <a:pPr>
              <a:buFont typeface="Wingdings" pitchFamily="2" charset="2"/>
              <a:buChar char="ü"/>
            </a:pPr>
            <a:r>
              <a:rPr lang="ru-RU" dirty="0">
                <a:latin typeface="Times New Roman" pitchFamily="18" charset="0"/>
                <a:cs typeface="Times New Roman" pitchFamily="18" charset="0"/>
              </a:rPr>
              <a:t>Необходимо следить, за тем, чтобы не надувались щеки (для начала их можно придерживать руками);</a:t>
            </a:r>
          </a:p>
          <a:p>
            <a:pPr>
              <a:buFont typeface="Wingdings" pitchFamily="2" charset="2"/>
              <a:buChar char="ü"/>
            </a:pPr>
            <a:r>
              <a:rPr lang="ru-RU" dirty="0">
                <a:latin typeface="Times New Roman" pitchFamily="18" charset="0"/>
                <a:cs typeface="Times New Roman" pitchFamily="18" charset="0"/>
              </a:rPr>
              <a:t>Нельзя много раз подряд повторять упражнения, так как это может привести к головокружению.</a:t>
            </a:r>
          </a:p>
          <a:p>
            <a:pPr marL="0" indent="0">
              <a:buNone/>
            </a:pPr>
            <a:endParaRPr lang="ru-RU" dirty="0"/>
          </a:p>
          <a:p>
            <a:endParaRPr lang="ru-RU" dirty="0"/>
          </a:p>
          <a:p>
            <a:endParaRPr lang="ru-RU" dirty="0"/>
          </a:p>
        </p:txBody>
      </p:sp>
    </p:spTree>
    <p:extLst>
      <p:ext uri="{BB962C8B-B14F-4D97-AF65-F5344CB8AC3E}">
        <p14:creationId xmlns:p14="http://schemas.microsoft.com/office/powerpoint/2010/main" val="313491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zoozel.ru/gallery/images/180731_ramka-leto-de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1"/>
            <a:ext cx="9753600" cy="689610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38102"/>
            <a:ext cx="8229600" cy="1594894"/>
          </a:xfrm>
        </p:spPr>
        <p:txBody>
          <a:bodyPr>
            <a:noAutofit/>
          </a:bodyPr>
          <a:lstStyle/>
          <a:p>
            <a:r>
              <a:rPr lang="ru-RU" sz="3600" b="1" dirty="0">
                <a:latin typeface="Times New Roman" pitchFamily="18" charset="0"/>
                <a:cs typeface="Times New Roman" pitchFamily="18" charset="0"/>
              </a:rPr>
              <a:t>Примеры дыхательных упражнений для детей дошкольного возраста с нарушениями речи.</a:t>
            </a:r>
          </a:p>
        </p:txBody>
      </p:sp>
      <p:sp>
        <p:nvSpPr>
          <p:cNvPr id="3" name="Объект 2"/>
          <p:cNvSpPr>
            <a:spLocks noGrp="1"/>
          </p:cNvSpPr>
          <p:nvPr>
            <p:ph idx="1"/>
          </p:nvPr>
        </p:nvSpPr>
        <p:spPr>
          <a:xfrm>
            <a:off x="15458" y="1700808"/>
            <a:ext cx="6068710" cy="4968552"/>
          </a:xfrm>
        </p:spPr>
        <p:txBody>
          <a:bodyPr>
            <a:normAutofit fontScale="92500" lnSpcReduction="10000"/>
          </a:bodyPr>
          <a:lstStyle/>
          <a:p>
            <a:pPr marL="3200400" lvl="7" indent="0">
              <a:buNone/>
            </a:pPr>
            <a:r>
              <a:rPr lang="ru-RU" sz="2800" b="1" dirty="0"/>
              <a:t>«Сдуй снежинку»</a:t>
            </a:r>
          </a:p>
          <a:p>
            <a:pPr marL="0" indent="0">
              <a:buNone/>
            </a:pPr>
            <a:r>
              <a:rPr lang="ru-RU" sz="3000" b="1" dirty="0"/>
              <a:t>Цель: </a:t>
            </a:r>
            <a:r>
              <a:rPr lang="ru-RU" sz="3000" dirty="0"/>
              <a:t>Формирование правильного выдоха; активизация губных мышц.</a:t>
            </a:r>
          </a:p>
          <a:p>
            <a:pPr marL="0" indent="0">
              <a:buNone/>
            </a:pPr>
            <a:r>
              <a:rPr lang="ru-RU" sz="3000" b="1" dirty="0"/>
              <a:t>Оборудование: </a:t>
            </a:r>
            <a:r>
              <a:rPr lang="ru-RU" sz="3000" dirty="0"/>
              <a:t>кусочки ваты, снежинки.</a:t>
            </a:r>
          </a:p>
          <a:p>
            <a:pPr marL="0" indent="0">
              <a:buNone/>
            </a:pPr>
            <a:r>
              <a:rPr lang="ru-RU" sz="3000" b="1" dirty="0"/>
              <a:t>Ход игры: </a:t>
            </a:r>
            <a:r>
              <a:rPr lang="ru-RU" sz="3000" dirty="0"/>
              <a:t>Педагог раскладывает на столе кусочки ваты, напоминает детям про зиму.</a:t>
            </a:r>
          </a:p>
          <a:p>
            <a:pPr marL="0" indent="0">
              <a:buNone/>
            </a:pPr>
            <a:r>
              <a:rPr lang="ru-RU" sz="3000" dirty="0"/>
              <a:t>- Представьте, что сейчас зима. На улице падает снежок. Давайте подуем на снежинки!</a:t>
            </a:r>
          </a:p>
        </p:txBody>
      </p:sp>
      <p:pic>
        <p:nvPicPr>
          <p:cNvPr id="6148" name="Picture 4" descr="https://cdn-nus-1.pinme.ru/tumb/600/photo/c4/3df3/c43df3f53bafc76a9af52278f845cd0a.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824524" y="1960454"/>
            <a:ext cx="4176466" cy="3801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5024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zoozel.ru/gallery/images/180731_ramka-leto-det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17" y="-60518"/>
            <a:ext cx="9753600" cy="689610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315416"/>
            <a:ext cx="8229600" cy="1296144"/>
          </a:xfrm>
        </p:spPr>
        <p:txBody>
          <a:bodyPr/>
          <a:lstStyle/>
          <a:p>
            <a:r>
              <a:rPr lang="ru-RU" b="1" dirty="0">
                <a:latin typeface="Times New Roman" pitchFamily="18" charset="0"/>
                <a:cs typeface="Times New Roman" pitchFamily="18" charset="0"/>
              </a:rPr>
              <a:t>Вертушка</a:t>
            </a:r>
          </a:p>
        </p:txBody>
      </p:sp>
      <p:sp>
        <p:nvSpPr>
          <p:cNvPr id="3" name="Объект 2"/>
          <p:cNvSpPr>
            <a:spLocks noGrp="1"/>
          </p:cNvSpPr>
          <p:nvPr>
            <p:ph idx="1"/>
          </p:nvPr>
        </p:nvSpPr>
        <p:spPr>
          <a:xfrm>
            <a:off x="0" y="980728"/>
            <a:ext cx="5940152" cy="5400600"/>
          </a:xfrm>
        </p:spPr>
        <p:txBody>
          <a:bodyPr>
            <a:noAutofit/>
          </a:bodyPr>
          <a:lstStyle/>
          <a:p>
            <a:pPr marL="0" indent="0">
              <a:buNone/>
            </a:pPr>
            <a:r>
              <a:rPr lang="ru-RU" sz="2400" b="1" dirty="0">
                <a:latin typeface="Times New Roman" pitchFamily="18" charset="0"/>
                <a:cs typeface="Times New Roman" pitchFamily="18" charset="0"/>
              </a:rPr>
              <a:t>Цель: </a:t>
            </a:r>
            <a:r>
              <a:rPr lang="ru-RU" sz="2400" dirty="0">
                <a:latin typeface="Times New Roman" pitchFamily="18" charset="0"/>
                <a:cs typeface="Times New Roman" pitchFamily="18" charset="0"/>
              </a:rPr>
              <a:t>развитие длительного плавного выдоха; активизация губных мышц.</a:t>
            </a:r>
          </a:p>
          <a:p>
            <a:pPr marL="0" indent="0">
              <a:buNone/>
            </a:pPr>
            <a:r>
              <a:rPr lang="ru-RU" sz="2400" b="1" dirty="0">
                <a:latin typeface="Times New Roman" pitchFamily="18" charset="0"/>
                <a:cs typeface="Times New Roman" pitchFamily="18" charset="0"/>
              </a:rPr>
              <a:t>Оборудование: </a:t>
            </a:r>
            <a:r>
              <a:rPr lang="ru-RU" sz="2400" dirty="0">
                <a:latin typeface="Times New Roman" pitchFamily="18" charset="0"/>
                <a:cs typeface="Times New Roman" pitchFamily="18" charset="0"/>
              </a:rPr>
              <a:t>игрушка-вертушка.</a:t>
            </a:r>
          </a:p>
          <a:p>
            <a:pPr marL="0" indent="0">
              <a:buNone/>
            </a:pPr>
            <a:r>
              <a:rPr lang="ru-RU" sz="2400" b="1" dirty="0">
                <a:latin typeface="Times New Roman" pitchFamily="18" charset="0"/>
                <a:cs typeface="Times New Roman" pitchFamily="18" charset="0"/>
              </a:rPr>
              <a:t>Ход игры: </a:t>
            </a:r>
            <a:r>
              <a:rPr lang="ru-RU" sz="2400" dirty="0">
                <a:latin typeface="Times New Roman" pitchFamily="18" charset="0"/>
                <a:cs typeface="Times New Roman" pitchFamily="18" charset="0"/>
              </a:rPr>
              <a:t>Перед началом игры подготовьте игрушку-вертушку.</a:t>
            </a:r>
          </a:p>
          <a:p>
            <a:pPr marL="0" indent="0">
              <a:buNone/>
            </a:pPr>
            <a:r>
              <a:rPr lang="ru-RU" sz="2400" dirty="0">
                <a:latin typeface="Times New Roman" pitchFamily="18" charset="0"/>
                <a:cs typeface="Times New Roman" pitchFamily="18" charset="0"/>
              </a:rPr>
              <a:t>Покажите ребенку вертушку. На улице продемонстрируйте, как она начинает вертеться от дуновения ветра. Затем предложите подуть на нее самостоятельно:</a:t>
            </a:r>
          </a:p>
          <a:p>
            <a:pPr marL="0" indent="0">
              <a:buNone/>
            </a:pPr>
            <a:r>
              <a:rPr lang="ru-RU" sz="2400" dirty="0">
                <a:latin typeface="Times New Roman" pitchFamily="18" charset="0"/>
                <a:cs typeface="Times New Roman" pitchFamily="18" charset="0"/>
              </a:rPr>
              <a:t>- Давай сделаем ветер – подуем на вертушку. Вот как завертелась! Подуй еще сильнее – вертушка вертится быстрее.</a:t>
            </a:r>
          </a:p>
          <a:p>
            <a:pPr marL="0" indent="0">
              <a:buNone/>
            </a:pPr>
            <a:r>
              <a:rPr lang="ru-RU" sz="2400" dirty="0">
                <a:latin typeface="Times New Roman" pitchFamily="18" charset="0"/>
                <a:cs typeface="Times New Roman" pitchFamily="18" charset="0"/>
              </a:rPr>
              <a:t>Игра может проводится индивидуально так и в группе детей.</a:t>
            </a:r>
          </a:p>
        </p:txBody>
      </p:sp>
      <p:pic>
        <p:nvPicPr>
          <p:cNvPr id="7172" name="Picture 4" descr="https://media.istockphoto.com/videos/super-slowmo-little-girl-blowing-a-pinwheel-video-id166446444?s=640x6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764704"/>
            <a:ext cx="4320480"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176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http://zoozel.ru/gallery/images/180731_ramka-leto-de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689610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0"/>
            <a:ext cx="8229600" cy="1124744"/>
          </a:xfrm>
        </p:spPr>
        <p:txBody>
          <a:bodyPr/>
          <a:lstStyle/>
          <a:p>
            <a:r>
              <a:rPr lang="ru-RU" b="1" dirty="0">
                <a:latin typeface="Times New Roman" pitchFamily="18" charset="0"/>
                <a:cs typeface="Times New Roman" pitchFamily="18" charset="0"/>
              </a:rPr>
              <a:t>Одуванчик</a:t>
            </a:r>
          </a:p>
        </p:txBody>
      </p:sp>
      <p:sp>
        <p:nvSpPr>
          <p:cNvPr id="3" name="Объект 2"/>
          <p:cNvSpPr>
            <a:spLocks noGrp="1"/>
          </p:cNvSpPr>
          <p:nvPr>
            <p:ph idx="1"/>
          </p:nvPr>
        </p:nvSpPr>
        <p:spPr>
          <a:xfrm>
            <a:off x="0" y="1268760"/>
            <a:ext cx="5940152" cy="5112567"/>
          </a:xfrm>
        </p:spPr>
        <p:txBody>
          <a:bodyPr>
            <a:normAutofit fontScale="77500" lnSpcReduction="20000"/>
          </a:bodyPr>
          <a:lstStyle/>
          <a:p>
            <a:pPr marL="0" indent="0">
              <a:buNone/>
            </a:pPr>
            <a:r>
              <a:rPr lang="ru-RU" b="1" dirty="0">
                <a:latin typeface="Times New Roman" pitchFamily="18" charset="0"/>
                <a:cs typeface="Times New Roman" pitchFamily="18" charset="0"/>
              </a:rPr>
              <a:t>Цель: </a:t>
            </a:r>
            <a:r>
              <a:rPr lang="ru-RU" dirty="0">
                <a:latin typeface="Times New Roman" pitchFamily="18" charset="0"/>
                <a:cs typeface="Times New Roman" pitchFamily="18" charset="0"/>
              </a:rPr>
              <a:t>развитие плавного длительного выдоха через рот; активизация губных мышц.</a:t>
            </a:r>
          </a:p>
          <a:p>
            <a:pPr marL="0" indent="0">
              <a:buNone/>
            </a:pPr>
            <a:r>
              <a:rPr lang="ru-RU" b="1" dirty="0">
                <a:latin typeface="Times New Roman" pitchFamily="18" charset="0"/>
                <a:cs typeface="Times New Roman" pitchFamily="18" charset="0"/>
              </a:rPr>
              <a:t>Ход игры: </a:t>
            </a:r>
            <a:r>
              <a:rPr lang="ru-RU" dirty="0">
                <a:latin typeface="Times New Roman" pitchFamily="18" charset="0"/>
                <a:cs typeface="Times New Roman" pitchFamily="18" charset="0"/>
              </a:rPr>
              <a:t>Игру проводят на воздухе - на полянке, где растут одуванчики. Взрослый предлагает детям найти среди желтых одуванчиков уже отцветшие и сорвать их. Затем показывает, как можно подуть на одуванчик, чтобы слетели все пушинки. После этого предлагает детям подуть на свои одуванчики.</a:t>
            </a:r>
          </a:p>
          <a:p>
            <a:pPr marL="0" indent="0">
              <a:buNone/>
            </a:pPr>
            <a:r>
              <a:rPr lang="ru-RU" dirty="0">
                <a:latin typeface="Times New Roman" pitchFamily="18" charset="0"/>
                <a:cs typeface="Times New Roman" pitchFamily="18" charset="0"/>
              </a:rPr>
              <a:t>- Давайте подуем на  одуванчики! Дуйте один раз, но сильно – чтобы все пушинки слетели.</a:t>
            </a:r>
          </a:p>
          <a:p>
            <a:endParaRPr lang="ru-RU" dirty="0">
              <a:latin typeface="Times New Roman" pitchFamily="18" charset="0"/>
              <a:cs typeface="Times New Roman" pitchFamily="18" charset="0"/>
            </a:endParaRPr>
          </a:p>
        </p:txBody>
      </p:sp>
      <p:pic>
        <p:nvPicPr>
          <p:cNvPr id="8198" name="Picture 6" descr="http://static1.squarespace.com/static/52c5b387e4b0a62da1e48768/t/552348cae4b0e2ae74c26989/1428377653249/?format=1000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1268760"/>
            <a:ext cx="3567708" cy="3927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6234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zoozel.ru/gallery/images/180731_ramka-leto-de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0"/>
            <a:ext cx="8229600" cy="1196752"/>
          </a:xfrm>
        </p:spPr>
        <p:txBody>
          <a:bodyPr/>
          <a:lstStyle/>
          <a:p>
            <a:r>
              <a:rPr lang="ru-RU" dirty="0"/>
              <a:t>Лети, бабочка!</a:t>
            </a:r>
          </a:p>
        </p:txBody>
      </p:sp>
      <p:sp>
        <p:nvSpPr>
          <p:cNvPr id="4" name="Объект 3"/>
          <p:cNvSpPr>
            <a:spLocks noGrp="1"/>
          </p:cNvSpPr>
          <p:nvPr>
            <p:ph idx="1"/>
          </p:nvPr>
        </p:nvSpPr>
        <p:spPr>
          <a:xfrm>
            <a:off x="1" y="908720"/>
            <a:ext cx="5529783" cy="5217443"/>
          </a:xfrm>
        </p:spPr>
        <p:txBody>
          <a:bodyPr>
            <a:normAutofit fontScale="77500" lnSpcReduction="20000"/>
          </a:bodyPr>
          <a:lstStyle/>
          <a:p>
            <a:pPr marL="0" indent="0">
              <a:buNone/>
            </a:pPr>
            <a:r>
              <a:rPr lang="ru-RU" b="1" dirty="0"/>
              <a:t>Цель: </a:t>
            </a:r>
            <a:r>
              <a:rPr lang="ru-RU" dirty="0"/>
              <a:t>развитие длительного непрерывного ротового выдоха; активизация губных мышц.</a:t>
            </a:r>
          </a:p>
          <a:p>
            <a:pPr marL="0" indent="0">
              <a:buNone/>
            </a:pPr>
            <a:r>
              <a:rPr lang="ru-RU" dirty="0"/>
              <a:t>Педагог показывает ребенку бабочек и предлагает поиграть с ними.</a:t>
            </a:r>
          </a:p>
          <a:p>
            <a:pPr marL="0" indent="0">
              <a:buNone/>
            </a:pPr>
            <a:r>
              <a:rPr lang="ru-RU" dirty="0"/>
              <a:t>Ребенок встает возле бабочек и дует на них. Необходимо следить, чтобы ребенок стоял прямо, при выдохе не поднимал плечи, дул на одном выдохе, не добирая воздух, не надувал щеки, а губы слегка выдвигал вперед.</a:t>
            </a:r>
          </a:p>
          <a:p>
            <a:pPr marL="0" indent="0">
              <a:buNone/>
            </a:pPr>
            <a:r>
              <a:rPr lang="ru-RU" dirty="0"/>
              <a:t>Дуть можно не более 10 секунд с паузами, чтобы не закружилась голова.</a:t>
            </a:r>
          </a:p>
        </p:txBody>
      </p:sp>
      <p:pic>
        <p:nvPicPr>
          <p:cNvPr id="9220" name="Picture 4" descr="https://ds04.infourok.ru/uploads/ex/0430/00093f77-34d35aff/hello_html_m6d90574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4915977" y="1724637"/>
            <a:ext cx="4910461" cy="3682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9471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zoozel.ru/gallery/images/180731_ramka-leto-det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57" y="-15194"/>
            <a:ext cx="9144000" cy="6864422"/>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0"/>
            <a:ext cx="8229600" cy="1052736"/>
          </a:xfrm>
        </p:spPr>
        <p:txBody>
          <a:bodyPr/>
          <a:lstStyle/>
          <a:p>
            <a:r>
              <a:rPr lang="ru-RU" b="1" dirty="0">
                <a:latin typeface="Times New Roman" pitchFamily="18" charset="0"/>
                <a:cs typeface="Times New Roman" pitchFamily="18" charset="0"/>
              </a:rPr>
              <a:t>Листопад</a:t>
            </a:r>
          </a:p>
        </p:txBody>
      </p:sp>
      <p:sp>
        <p:nvSpPr>
          <p:cNvPr id="3" name="Объект 2"/>
          <p:cNvSpPr>
            <a:spLocks noGrp="1"/>
          </p:cNvSpPr>
          <p:nvPr>
            <p:ph idx="1"/>
          </p:nvPr>
        </p:nvSpPr>
        <p:spPr>
          <a:xfrm>
            <a:off x="13857" y="836712"/>
            <a:ext cx="5998303" cy="5289451"/>
          </a:xfrm>
        </p:spPr>
        <p:txBody>
          <a:bodyPr>
            <a:normAutofit fontScale="77500" lnSpcReduction="20000"/>
          </a:bodyPr>
          <a:lstStyle/>
          <a:p>
            <a:pPr marL="0" indent="0">
              <a:buNone/>
            </a:pPr>
            <a:r>
              <a:rPr lang="ru-RU" b="1" dirty="0">
                <a:latin typeface="Times New Roman" pitchFamily="18" charset="0"/>
                <a:cs typeface="Times New Roman" pitchFamily="18" charset="0"/>
              </a:rPr>
              <a:t>Цель : </a:t>
            </a:r>
            <a:r>
              <a:rPr lang="ru-RU" dirty="0">
                <a:latin typeface="Times New Roman" pitchFamily="18" charset="0"/>
                <a:cs typeface="Times New Roman" pitchFamily="18" charset="0"/>
              </a:rPr>
              <a:t>обучение плавному свободному выдоху; активизация губных мышц.</a:t>
            </a:r>
          </a:p>
          <a:p>
            <a:pPr marL="0" indent="0">
              <a:buNone/>
            </a:pPr>
            <a:r>
              <a:rPr lang="ru-RU" b="1" dirty="0">
                <a:latin typeface="Times New Roman" pitchFamily="18" charset="0"/>
                <a:cs typeface="Times New Roman" pitchFamily="18" charset="0"/>
              </a:rPr>
              <a:t>Ход игры: </a:t>
            </a:r>
            <a:r>
              <a:rPr lang="ru-RU" dirty="0">
                <a:latin typeface="Times New Roman" pitchFamily="18" charset="0"/>
                <a:cs typeface="Times New Roman" pitchFamily="18" charset="0"/>
              </a:rPr>
              <a:t>Педагог выкладывает на столе листочки, напоминает детям про осень.</a:t>
            </a:r>
          </a:p>
          <a:p>
            <a:pPr marL="0" indent="0">
              <a:buNone/>
            </a:pPr>
            <a:r>
              <a:rPr lang="ru-RU" dirty="0">
                <a:latin typeface="Times New Roman" pitchFamily="18" charset="0"/>
                <a:cs typeface="Times New Roman" pitchFamily="18" charset="0"/>
              </a:rPr>
              <a:t>- Представьте, что сейчас осень. Красные, желтые, оранжевые листья падают с деревьев. Подул ветер – разбросал все листья по земле! Давайте сделаем ветер -подуем на листья!</a:t>
            </a:r>
          </a:p>
          <a:p>
            <a:pPr marL="0" indent="0">
              <a:buNone/>
            </a:pPr>
            <a:r>
              <a:rPr lang="ru-RU" dirty="0">
                <a:latin typeface="Times New Roman" pitchFamily="18" charset="0"/>
                <a:cs typeface="Times New Roman" pitchFamily="18" charset="0"/>
              </a:rPr>
              <a:t>Взрослый вместе с детьми дует на листья, пока все листочки не окажутся на полу. При этом необходимо следить за правильностью осуществления ротового выдоха, а также за тем, чтобы дети не переутомлялись.</a:t>
            </a:r>
          </a:p>
        </p:txBody>
      </p:sp>
      <p:pic>
        <p:nvPicPr>
          <p:cNvPr id="17410" name="Picture 2" descr="https://99px.ru/sstorage/53/2015/10/tmb_144123_438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2060848"/>
            <a:ext cx="3347864" cy="3003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668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zoozel.ru/gallery/images/180731_ramka-leto-de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17" y="-14325"/>
            <a:ext cx="9128583" cy="6858858"/>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lstStyle/>
          <a:p>
            <a:r>
              <a:rPr lang="ru-RU" b="1" dirty="0">
                <a:latin typeface="Times New Roman" pitchFamily="18" charset="0"/>
                <a:cs typeface="Times New Roman" pitchFamily="18" charset="0"/>
              </a:rPr>
              <a:t>Кораблики</a:t>
            </a:r>
          </a:p>
        </p:txBody>
      </p:sp>
      <p:sp>
        <p:nvSpPr>
          <p:cNvPr id="3" name="Объект 2"/>
          <p:cNvSpPr>
            <a:spLocks noGrp="1"/>
          </p:cNvSpPr>
          <p:nvPr>
            <p:ph idx="1"/>
          </p:nvPr>
        </p:nvSpPr>
        <p:spPr>
          <a:xfrm>
            <a:off x="0" y="1412776"/>
            <a:ext cx="4860032" cy="4713387"/>
          </a:xfrm>
        </p:spPr>
        <p:txBody>
          <a:bodyPr>
            <a:normAutofit fontScale="92500" lnSpcReduction="20000"/>
          </a:bodyPr>
          <a:lstStyle/>
          <a:p>
            <a:r>
              <a:rPr lang="ru-RU" dirty="0">
                <a:latin typeface="Times New Roman" pitchFamily="18" charset="0"/>
                <a:cs typeface="Times New Roman" pitchFamily="18" charset="0"/>
              </a:rPr>
              <a:t>Наполните таз водой и научите ребенка дуть на легкие предметы, находящиеся в тазу, например, кораблики. Вы можете устроить соревнование: чей кораблик дальше уплыл. Очень хорошо для этих целей использовать пластмассовые яйца от «киндер-сюрпризов».</a:t>
            </a:r>
          </a:p>
        </p:txBody>
      </p:sp>
      <p:pic>
        <p:nvPicPr>
          <p:cNvPr id="16386" name="Picture 2" descr="https://www.maam.ru/upload/blogs/detsad-57782-14108733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9708" y="1916832"/>
            <a:ext cx="4474455"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543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zoozel.ru/gallery/images/180731_ramka-leto-de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17" y="0"/>
            <a:ext cx="9128583" cy="6858858"/>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lstStyle/>
          <a:p>
            <a:r>
              <a:rPr lang="ru-RU" b="1" dirty="0">
                <a:latin typeface="Times New Roman" pitchFamily="18" charset="0"/>
                <a:cs typeface="Times New Roman" pitchFamily="18" charset="0"/>
              </a:rPr>
              <a:t>Забей мяч в ворота</a:t>
            </a:r>
          </a:p>
        </p:txBody>
      </p:sp>
      <p:sp>
        <p:nvSpPr>
          <p:cNvPr id="3" name="Объект 2"/>
          <p:cNvSpPr>
            <a:spLocks noGrp="1"/>
          </p:cNvSpPr>
          <p:nvPr>
            <p:ph idx="1"/>
          </p:nvPr>
        </p:nvSpPr>
        <p:spPr>
          <a:xfrm>
            <a:off x="457200" y="1600200"/>
            <a:ext cx="6203032" cy="4525963"/>
          </a:xfrm>
        </p:spPr>
        <p:txBody>
          <a:bodyPr/>
          <a:lstStyle/>
          <a:p>
            <a:pPr marL="0" indent="0">
              <a:buNone/>
            </a:pPr>
            <a:r>
              <a:rPr lang="ru-RU" dirty="0">
                <a:latin typeface="Times New Roman" pitchFamily="18" charset="0"/>
                <a:cs typeface="Times New Roman" pitchFamily="18" charset="0"/>
              </a:rPr>
              <a:t>Соорудите из конструктора или другого материала ворота, возьмите шарик от пинг-понга или любой другой легкий шарик. И поиграйте с ребенком в футбол. Ребенок должен дуть на шарик, стараясь загнать его в ворота. Можно взять два шарика и поиграть в игру: «Кто быстрее».</a:t>
            </a:r>
          </a:p>
        </p:txBody>
      </p:sp>
      <p:pic>
        <p:nvPicPr>
          <p:cNvPr id="15364" name="Picture 4" descr="https://ds02.infourok.ru/uploads/ex/104a/00001049-aed69cde/hello_html_544795c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9425" y="2708920"/>
            <a:ext cx="2314575"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813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zoozel.ru/gallery/images/180731_ramka-leto-de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17" y="0"/>
            <a:ext cx="9128583" cy="6858858"/>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0"/>
            <a:ext cx="8229600" cy="1196752"/>
          </a:xfrm>
        </p:spPr>
        <p:txBody>
          <a:bodyPr/>
          <a:lstStyle/>
          <a:p>
            <a:r>
              <a:rPr lang="ru-RU" b="1" dirty="0">
                <a:latin typeface="Times New Roman" pitchFamily="18" charset="0"/>
                <a:cs typeface="Times New Roman" pitchFamily="18" charset="0"/>
              </a:rPr>
              <a:t>Волшебные пузырьки</a:t>
            </a:r>
          </a:p>
        </p:txBody>
      </p:sp>
      <p:sp>
        <p:nvSpPr>
          <p:cNvPr id="3" name="Объект 2"/>
          <p:cNvSpPr>
            <a:spLocks noGrp="1"/>
          </p:cNvSpPr>
          <p:nvPr>
            <p:ph idx="1"/>
          </p:nvPr>
        </p:nvSpPr>
        <p:spPr>
          <a:xfrm>
            <a:off x="251520" y="980728"/>
            <a:ext cx="4824536" cy="5145435"/>
          </a:xfrm>
        </p:spPr>
        <p:txBody>
          <a:bodyPr>
            <a:normAutofit fontScale="92500" lnSpcReduction="10000"/>
          </a:bodyPr>
          <a:lstStyle/>
          <a:p>
            <a:pPr marL="0" indent="0">
              <a:buNone/>
            </a:pPr>
            <a:r>
              <a:rPr lang="ru-RU" dirty="0">
                <a:latin typeface="Times New Roman" pitchFamily="18" charset="0"/>
                <a:cs typeface="Times New Roman" pitchFamily="18" charset="0"/>
              </a:rPr>
              <a:t>Предложите ребенку поиграть с мыльными пузырями. Он может сам выдувать мыльные пузыри, если же у него не получается дуть или он не хочет заниматься, то выдувайте пузыри Вы, направляя их на ребенка. Это стимулирует ребенка дуть на пузыри, чтобы они не попали в него.</a:t>
            </a:r>
          </a:p>
        </p:txBody>
      </p:sp>
      <p:pic>
        <p:nvPicPr>
          <p:cNvPr id="14338" name="Picture 2" descr="http://sila-priroda.ru/img10/kak-povysit-immunitet-rebenk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988840"/>
            <a:ext cx="4191743"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584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zoozel.ru/gallery/images/180731_ramka-leto-de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17" y="0"/>
            <a:ext cx="9128583" cy="6858858"/>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0"/>
            <a:ext cx="8229600" cy="1052736"/>
          </a:xfrm>
        </p:spPr>
        <p:txBody>
          <a:bodyPr/>
          <a:lstStyle/>
          <a:p>
            <a:r>
              <a:rPr lang="ru-RU" b="1" dirty="0">
                <a:latin typeface="Times New Roman" pitchFamily="18" charset="0"/>
                <a:cs typeface="Times New Roman" pitchFamily="18" charset="0"/>
              </a:rPr>
              <a:t>Губная гармошка</a:t>
            </a:r>
          </a:p>
        </p:txBody>
      </p:sp>
      <p:sp>
        <p:nvSpPr>
          <p:cNvPr id="3" name="Объект 2"/>
          <p:cNvSpPr>
            <a:spLocks noGrp="1"/>
          </p:cNvSpPr>
          <p:nvPr>
            <p:ph idx="1"/>
          </p:nvPr>
        </p:nvSpPr>
        <p:spPr>
          <a:xfrm>
            <a:off x="395536" y="1196752"/>
            <a:ext cx="5269160" cy="4929411"/>
          </a:xfrm>
        </p:spPr>
        <p:txBody>
          <a:bodyPr>
            <a:normAutofit lnSpcReduction="10000"/>
          </a:bodyPr>
          <a:lstStyle/>
          <a:p>
            <a:pPr marL="0" indent="0">
              <a:buNone/>
            </a:pPr>
            <a:r>
              <a:rPr lang="ru-RU" dirty="0">
                <a:latin typeface="Times New Roman" pitchFamily="18" charset="0"/>
                <a:cs typeface="Times New Roman" pitchFamily="18" charset="0"/>
              </a:rPr>
              <a:t>Предложите ребенку стать музыкантом, пусть он поиграет на губной гармошке. При этом ваша задача не в том, чтобы научить его играть, потому не обращайте внимание на мелодию. Важно, чтобы ребенок вдыхал воздух через губную гармошку и выдыхал через нее же. </a:t>
            </a:r>
          </a:p>
        </p:txBody>
      </p:sp>
      <p:pic>
        <p:nvPicPr>
          <p:cNvPr id="13314" name="Picture 2" descr="http://litsait.ru/images/photos/medium/article15418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8741" y="1700808"/>
            <a:ext cx="3479304" cy="4074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699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zoozel.ru/gallery/images/180731_ramka-leto-de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817" y="152400"/>
            <a:ext cx="9128583" cy="685885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zoozel.ru/gallery/images/180731_ramka-leto-de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17" y="0"/>
            <a:ext cx="9128583" cy="6858858"/>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395536" y="0"/>
            <a:ext cx="8229600" cy="1124744"/>
          </a:xfrm>
        </p:spPr>
        <p:txBody>
          <a:bodyPr>
            <a:normAutofit fontScale="90000"/>
          </a:bodyPr>
          <a:lstStyle/>
          <a:p>
            <a:r>
              <a:rPr lang="ru-RU" b="1" dirty="0">
                <a:latin typeface="Times New Roman" pitchFamily="18" charset="0"/>
                <a:cs typeface="Times New Roman" pitchFamily="18" charset="0"/>
              </a:rPr>
              <a:t>Играем, развлекаясь и занимаясь</a:t>
            </a:r>
          </a:p>
        </p:txBody>
      </p:sp>
      <p:sp>
        <p:nvSpPr>
          <p:cNvPr id="3" name="Объект 2"/>
          <p:cNvSpPr>
            <a:spLocks noGrp="1"/>
          </p:cNvSpPr>
          <p:nvPr>
            <p:ph idx="1"/>
          </p:nvPr>
        </p:nvSpPr>
        <p:spPr>
          <a:xfrm>
            <a:off x="457200" y="1196752"/>
            <a:ext cx="8579296" cy="5328592"/>
          </a:xfrm>
        </p:spPr>
        <p:txBody>
          <a:bodyPr>
            <a:normAutofit fontScale="70000" lnSpcReduction="20000"/>
          </a:bodyPr>
          <a:lstStyle/>
          <a:p>
            <a:pPr marL="0" indent="0">
              <a:buNone/>
            </a:pPr>
            <a:r>
              <a:rPr lang="ru-RU" sz="4500" b="1" dirty="0">
                <a:latin typeface="Times New Roman" pitchFamily="18" charset="0"/>
                <a:cs typeface="Times New Roman" pitchFamily="18" charset="0"/>
              </a:rPr>
              <a:t>Летите, птички!</a:t>
            </a:r>
          </a:p>
          <a:p>
            <a:pPr marL="0" indent="0">
              <a:buNone/>
            </a:pPr>
            <a:r>
              <a:rPr lang="ru-RU" b="1" dirty="0">
                <a:latin typeface="Times New Roman" pitchFamily="18" charset="0"/>
                <a:cs typeface="Times New Roman" pitchFamily="18" charset="0"/>
              </a:rPr>
              <a:t>Цель: </a:t>
            </a:r>
            <a:r>
              <a:rPr lang="ru-RU" dirty="0">
                <a:latin typeface="Times New Roman" pitchFamily="18" charset="0"/>
                <a:cs typeface="Times New Roman" pitchFamily="18" charset="0"/>
              </a:rPr>
              <a:t>развитие длительного направленного плавного ротового выдоха; активизация губных мышц.</a:t>
            </a:r>
          </a:p>
          <a:p>
            <a:pPr marL="0" indent="0">
              <a:buNone/>
            </a:pPr>
            <a:r>
              <a:rPr lang="ru-RU" b="1" dirty="0">
                <a:latin typeface="Times New Roman" pitchFamily="18" charset="0"/>
                <a:cs typeface="Times New Roman" pitchFamily="18" charset="0"/>
              </a:rPr>
              <a:t>Оборудование</a:t>
            </a:r>
            <a:r>
              <a:rPr lang="ru-RU" dirty="0">
                <a:latin typeface="Times New Roman" pitchFamily="18" charset="0"/>
                <a:cs typeface="Times New Roman" pitchFamily="18" charset="0"/>
              </a:rPr>
              <a:t>: 2-3 разноцветные птички, сложенные из бумаги (оригами).</a:t>
            </a:r>
          </a:p>
          <a:p>
            <a:pPr marL="0" indent="0">
              <a:buNone/>
            </a:pPr>
            <a:r>
              <a:rPr lang="ru-RU" b="1" dirty="0">
                <a:latin typeface="Times New Roman" pitchFamily="18" charset="0"/>
                <a:cs typeface="Times New Roman" pitchFamily="18" charset="0"/>
              </a:rPr>
              <a:t>Ход игры: </a:t>
            </a:r>
            <a:r>
              <a:rPr lang="ru-RU" dirty="0">
                <a:latin typeface="Times New Roman" pitchFamily="18" charset="0"/>
                <a:cs typeface="Times New Roman" pitchFamily="18" charset="0"/>
              </a:rPr>
              <a:t>Ребенок сидит за столом. На стол напротив ребенка кладут одну птичку. Педагог предлагает ребенку подуть на птичку, чтобы она улетела как можно дальше (дуть можно один раз).</a:t>
            </a:r>
          </a:p>
          <a:p>
            <a:pPr marL="0" indent="0">
              <a:buNone/>
            </a:pPr>
            <a:r>
              <a:rPr lang="ru-RU" dirty="0">
                <a:latin typeface="Times New Roman" pitchFamily="18" charset="0"/>
                <a:cs typeface="Times New Roman" pitchFamily="18" charset="0"/>
              </a:rPr>
              <a:t>- Какая красивая у тебя птичка! А она умеет летать? Подуй так , чтобы птичка улетела далеко! Дуть можно один раз. Вдохни и набери побольше воздуха. Полетела птичка!</a:t>
            </a:r>
          </a:p>
          <a:p>
            <a:pPr marL="0" indent="0">
              <a:buNone/>
            </a:pPr>
            <a:r>
              <a:rPr lang="ru-RU" dirty="0">
                <a:latin typeface="Times New Roman" pitchFamily="18" charset="0"/>
                <a:cs typeface="Times New Roman" pitchFamily="18" charset="0"/>
              </a:rPr>
              <a:t>В ходе групповой игры можно устроить соревнование между двумя -тремя детьми: каждый дует на свою птичку. Побеждает тот , чья птица улетает дальше. Взрослый следит за тем , чтобы дети не надували щеки, дули только один раз, сильно не напрягались.</a:t>
            </a:r>
          </a:p>
        </p:txBody>
      </p:sp>
    </p:spTree>
    <p:extLst>
      <p:ext uri="{BB962C8B-B14F-4D97-AF65-F5344CB8AC3E}">
        <p14:creationId xmlns:p14="http://schemas.microsoft.com/office/powerpoint/2010/main" val="1336364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zoozel.ru/gallery/images/180731_ramka-leto-de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28583" cy="6858858"/>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0"/>
            <a:ext cx="8229600" cy="1196752"/>
          </a:xfrm>
        </p:spPr>
        <p:txBody>
          <a:bodyPr/>
          <a:lstStyle/>
          <a:p>
            <a:r>
              <a:rPr lang="ru-RU" b="1" dirty="0">
                <a:latin typeface="Times New Roman" pitchFamily="18" charset="0"/>
                <a:cs typeface="Times New Roman" pitchFamily="18" charset="0"/>
              </a:rPr>
              <a:t>Катись, карандаш!</a:t>
            </a:r>
          </a:p>
        </p:txBody>
      </p:sp>
      <p:sp>
        <p:nvSpPr>
          <p:cNvPr id="3" name="Объект 2"/>
          <p:cNvSpPr>
            <a:spLocks noGrp="1"/>
          </p:cNvSpPr>
          <p:nvPr>
            <p:ph idx="1"/>
          </p:nvPr>
        </p:nvSpPr>
        <p:spPr>
          <a:xfrm>
            <a:off x="15417" y="1196752"/>
            <a:ext cx="6068751" cy="4929411"/>
          </a:xfrm>
        </p:spPr>
        <p:txBody>
          <a:bodyPr>
            <a:normAutofit fontScale="62500" lnSpcReduction="20000"/>
          </a:bodyPr>
          <a:lstStyle/>
          <a:p>
            <a:pPr marL="0" indent="0">
              <a:buNone/>
            </a:pPr>
            <a:r>
              <a:rPr lang="ru-RU" b="1" dirty="0">
                <a:latin typeface="Times New Roman" pitchFamily="18" charset="0"/>
                <a:cs typeface="Times New Roman" pitchFamily="18" charset="0"/>
              </a:rPr>
              <a:t>Цель: </a:t>
            </a:r>
            <a:r>
              <a:rPr lang="ru-RU" dirty="0">
                <a:latin typeface="Times New Roman" pitchFamily="18" charset="0"/>
                <a:cs typeface="Times New Roman" pitchFamily="18" charset="0"/>
              </a:rPr>
              <a:t>развитие длительного плавного выдоха; активизация губных мышц.</a:t>
            </a:r>
          </a:p>
          <a:p>
            <a:pPr marL="0" indent="0">
              <a:buNone/>
            </a:pPr>
            <a:r>
              <a:rPr lang="ru-RU" b="1" dirty="0">
                <a:latin typeface="Times New Roman" pitchFamily="18" charset="0"/>
                <a:cs typeface="Times New Roman" pitchFamily="18" charset="0"/>
              </a:rPr>
              <a:t>Оборудование: </a:t>
            </a:r>
            <a:r>
              <a:rPr lang="ru-RU" dirty="0">
                <a:latin typeface="Times New Roman" pitchFamily="18" charset="0"/>
                <a:cs typeface="Times New Roman" pitchFamily="18" charset="0"/>
              </a:rPr>
              <a:t>карандаши с гладкой или ребристой поверхностью. </a:t>
            </a:r>
          </a:p>
          <a:p>
            <a:pPr marL="0" indent="0">
              <a:buNone/>
            </a:pPr>
            <a:r>
              <a:rPr lang="ru-RU" b="1" dirty="0">
                <a:latin typeface="Times New Roman" pitchFamily="18" charset="0"/>
                <a:cs typeface="Times New Roman" pitchFamily="18" charset="0"/>
              </a:rPr>
              <a:t>Ход игры: </a:t>
            </a:r>
            <a:r>
              <a:rPr lang="ru-RU" dirty="0">
                <a:latin typeface="Times New Roman" pitchFamily="18" charset="0"/>
                <a:cs typeface="Times New Roman" pitchFamily="18" charset="0"/>
              </a:rPr>
              <a:t>Ребенок сидит за столом. На столе на расстоянии 20 см от ребенка положите карандаш. Сначала взрослый показывает, как с силой дуть на карандаш, чтобы он укатился на противоположный конец стола. Затем предлагает ребенку подуть на карандаш. Второй участник игры ловит карандаш на противоположном конце  стола.  Можно продолжить игру, сидя напротив друг друга, и перекатывая друг другу карандаш с одного конца стола на другой.</a:t>
            </a:r>
          </a:p>
          <a:p>
            <a:pPr marL="0" indent="0">
              <a:buNone/>
            </a:pPr>
            <a:r>
              <a:rPr lang="ru-RU" dirty="0">
                <a:latin typeface="Times New Roman" pitchFamily="18" charset="0"/>
                <a:cs typeface="Times New Roman" pitchFamily="18" charset="0"/>
              </a:rPr>
              <a:t>Организуя игру в группе, можно устроить соревнование: двое детей сидят за столом, перед  ними лежат  карандаши. Дуть на карандаш можно только один раз. Побеждает тот, чей карандаш укатился дальше.</a:t>
            </a:r>
          </a:p>
        </p:txBody>
      </p:sp>
      <p:pic>
        <p:nvPicPr>
          <p:cNvPr id="11266" name="Picture 2" descr="http://logopedprm.ru/wp-content/uploads/2015/01/Foto033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6136" y="1484784"/>
            <a:ext cx="3347864"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7540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zoozel.ru/gallery/images/180731_ramka-leto-de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17" y="0"/>
            <a:ext cx="9128583" cy="6858858"/>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274638"/>
            <a:ext cx="8229600" cy="2074242"/>
          </a:xfrm>
        </p:spPr>
        <p:txBody>
          <a:bodyPr>
            <a:normAutofit fontScale="90000"/>
          </a:bodyPr>
          <a:lstStyle/>
          <a:p>
            <a:r>
              <a:rPr lang="ru-RU" sz="6600" b="1" dirty="0">
                <a:latin typeface="Times New Roman" pitchFamily="18" charset="0"/>
                <a:cs typeface="Times New Roman" pitchFamily="18" charset="0"/>
              </a:rPr>
              <a:t>Спасибо за внимание!</a:t>
            </a:r>
          </a:p>
        </p:txBody>
      </p:sp>
      <p:sp>
        <p:nvSpPr>
          <p:cNvPr id="3" name="Объект 2"/>
          <p:cNvSpPr>
            <a:spLocks noGrp="1"/>
          </p:cNvSpPr>
          <p:nvPr>
            <p:ph idx="1"/>
          </p:nvPr>
        </p:nvSpPr>
        <p:spPr/>
        <p:txBody>
          <a:bodyPr/>
          <a:lstStyle/>
          <a:p>
            <a:endParaRPr lang="ru-RU" dirty="0"/>
          </a:p>
        </p:txBody>
      </p:sp>
    </p:spTree>
    <p:extLst>
      <p:ext uri="{BB962C8B-B14F-4D97-AF65-F5344CB8AC3E}">
        <p14:creationId xmlns:p14="http://schemas.microsoft.com/office/powerpoint/2010/main" val="146133910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TotalTime>
  <Words>1095</Words>
  <Application>Microsoft Office PowerPoint</Application>
  <PresentationFormat>Экран (4:3)</PresentationFormat>
  <Paragraphs>71</Paragraphs>
  <Slides>17</Slides>
  <Notes>3</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Calibri</vt:lpstr>
      <vt:lpstr>Times New Roman</vt:lpstr>
      <vt:lpstr>Wingdings</vt:lpstr>
      <vt:lpstr>Тема Office</vt:lpstr>
      <vt:lpstr>РАЗВИТИЕ  РЕЧЕВОГО ДЫХАНИЯ  У ДЕТЕЙ ДОШКОЛЬНОГО ВОЗРАСТА</vt:lpstr>
      <vt:lpstr>Речевое дыхание</vt:lpstr>
      <vt:lpstr>Речевое дыхание</vt:lpstr>
      <vt:lpstr>Развитие речевого дыхания</vt:lpstr>
      <vt:lpstr>Техника выполнения упражнений:</vt:lpstr>
      <vt:lpstr>Примеры дыхательных упражнений для детей дошкольного возраста с нарушениями речи.</vt:lpstr>
      <vt:lpstr>Вертушка</vt:lpstr>
      <vt:lpstr>Одуванчик</vt:lpstr>
      <vt:lpstr>Лети, бабочка!</vt:lpstr>
      <vt:lpstr>Листопад</vt:lpstr>
      <vt:lpstr>Кораблики</vt:lpstr>
      <vt:lpstr>Забей мяч в ворота</vt:lpstr>
      <vt:lpstr>Волшебные пузырьки</vt:lpstr>
      <vt:lpstr>Губная гармошка</vt:lpstr>
      <vt:lpstr>Играем, развлекаясь и занимаясь</vt:lpstr>
      <vt:lpstr>Катись, карандаш!</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Развитие речевого  дыхания у детей.</dc:title>
  <dc:creator>Nastya</dc:creator>
  <cp:lastModifiedBy>011</cp:lastModifiedBy>
  <cp:revision>23</cp:revision>
  <dcterms:created xsi:type="dcterms:W3CDTF">2018-11-20T11:28:45Z</dcterms:created>
  <dcterms:modified xsi:type="dcterms:W3CDTF">2025-12-17T19:37:59Z</dcterms:modified>
</cp:coreProperties>
</file>